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1" r:id="rId4"/>
    <p:sldId id="262" r:id="rId5"/>
    <p:sldId id="268" r:id="rId6"/>
    <p:sldId id="269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1928E3-2DAB-4B13-AF0C-084723261DB7}" type="datetimeFigureOut">
              <a:rPr lang="es-CO" smtClean="0"/>
              <a:pPr/>
              <a:t>24/11/2011</a:t>
            </a:fld>
            <a:endParaRPr lang="es-CO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A5602-2076-4A7D-900D-9B415E6D8B50}" type="slidenum">
              <a:rPr lang="es-CO" smtClean="0"/>
              <a:pPr/>
              <a:t>‹Nº›</a:t>
            </a:fld>
            <a:endParaRPr lang="es-CO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619672" y="908720"/>
            <a:ext cx="5903283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ES" sz="6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AMBIENTES</a:t>
            </a:r>
          </a:p>
          <a:p>
            <a:pPr algn="ctr"/>
            <a:r>
              <a:rPr lang="es-ES" sz="6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VIRTUALES </a:t>
            </a:r>
          </a:p>
          <a:p>
            <a:pPr algn="ctr"/>
            <a:r>
              <a:rPr lang="es-ES" sz="65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DE </a:t>
            </a:r>
          </a:p>
          <a:p>
            <a:pPr algn="ctr"/>
            <a:r>
              <a:rPr lang="es-ES" sz="65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APRENDIZAJE</a:t>
            </a:r>
            <a:endParaRPr lang="es-ES" sz="65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05232"/>
          </a:xfrm>
        </p:spPr>
        <p:txBody>
          <a:bodyPr>
            <a:normAutofit fontScale="90000"/>
          </a:bodyPr>
          <a:lstStyle/>
          <a:p>
            <a:pPr algn="ctr"/>
            <a:r>
              <a:rPr lang="es-CO" sz="3100" dirty="0" smtClean="0"/>
              <a:t/>
            </a:r>
            <a:br>
              <a:rPr lang="es-CO" sz="3100" dirty="0" smtClean="0"/>
            </a:br>
            <a:r>
              <a:rPr lang="es-ES" sz="3100" i="1" dirty="0" smtClean="0"/>
              <a:t>Un Ambiente Virtual de Aprendizaje es el </a:t>
            </a:r>
            <a:r>
              <a:rPr lang="es-ES" sz="3100" b="1" i="1" dirty="0" smtClean="0"/>
              <a:t>conjunto de entornos de interacción</a:t>
            </a:r>
            <a:r>
              <a:rPr lang="es-ES" sz="3100" i="1" dirty="0" smtClean="0"/>
              <a:t>, sincrónica y asincrónica, donde, con base en un programa curricular, se lleva a cabo el </a:t>
            </a:r>
            <a:r>
              <a:rPr lang="es-ES" sz="3100" b="1" i="1" dirty="0" smtClean="0"/>
              <a:t>proceso enseñanza-aprendizaje</a:t>
            </a:r>
            <a:r>
              <a:rPr lang="es-ES" sz="3100" i="1" dirty="0" smtClean="0"/>
              <a:t>, a través de un </a:t>
            </a:r>
            <a:r>
              <a:rPr lang="es-ES" sz="3100" b="1" i="1" dirty="0" smtClean="0"/>
              <a:t>sistema de administración de aprendizaje</a:t>
            </a:r>
            <a:r>
              <a:rPr lang="es-ES" sz="3100" i="1" dirty="0" smtClean="0"/>
              <a:t>.</a:t>
            </a:r>
            <a:br>
              <a:rPr lang="es-ES" sz="3100" i="1" dirty="0" smtClean="0"/>
            </a:br>
            <a:r>
              <a:rPr lang="es-ES" sz="3100" i="1" dirty="0" smtClean="0"/>
              <a:t/>
            </a:r>
            <a:br>
              <a:rPr lang="es-ES" sz="3100" i="1" dirty="0" smtClean="0"/>
            </a:br>
            <a:r>
              <a:rPr lang="es-ES" sz="3100" i="1" dirty="0" smtClean="0"/>
              <a:t/>
            </a:r>
            <a:br>
              <a:rPr lang="es-ES" sz="3100" i="1" dirty="0" smtClean="0"/>
            </a:br>
            <a:r>
              <a:rPr lang="es-CO" dirty="0" smtClean="0"/>
              <a:t/>
            </a:r>
            <a:br>
              <a:rPr lang="es-CO" dirty="0" smtClean="0"/>
            </a:br>
            <a:r>
              <a:rPr lang="es-CO" dirty="0" smtClean="0"/>
              <a:t>“</a:t>
            </a:r>
            <a:r>
              <a:rPr lang="es-CO" sz="4000" i="1" dirty="0" smtClean="0"/>
              <a:t>EL ÉXITO DE UN AVA DEPENDE DE LA CONFIANZA, INTERACCIÓN, ACCESIBILIDAD Y MOTIVACIÓN.”</a:t>
            </a:r>
            <a:endParaRPr lang="es-CO" sz="4000" i="1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1216"/>
          </a:xfrm>
        </p:spPr>
        <p:txBody>
          <a:bodyPr/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4294967295"/>
          </p:nvPr>
        </p:nvSpPr>
        <p:spPr>
          <a:xfrm>
            <a:off x="0" y="692150"/>
            <a:ext cx="4038600" cy="5662613"/>
          </a:xfrm>
        </p:spPr>
        <p:txBody>
          <a:bodyPr/>
          <a:lstStyle/>
          <a:p>
            <a:pPr lvl="1" algn="ctr"/>
            <a:endParaRPr lang="es-CO" sz="4000" dirty="0" smtClean="0"/>
          </a:p>
          <a:p>
            <a:pPr lvl="1" algn="ctr"/>
            <a:r>
              <a:rPr lang="es-CO" sz="4000" dirty="0" smtClean="0"/>
              <a:t>DEFINICIÓN</a:t>
            </a:r>
          </a:p>
          <a:p>
            <a:pPr algn="ctr"/>
            <a:endParaRPr lang="es-CO" dirty="0" smtClean="0"/>
          </a:p>
          <a:p>
            <a:pPr algn="ctr">
              <a:buNone/>
            </a:pPr>
            <a:r>
              <a:rPr lang="es-CO" dirty="0" smtClean="0"/>
              <a:t>Ambientes y momentos en lo cuales se utilizan todos los avances tecnológicos informáticos para el desarrollo del aprendizaje.</a:t>
            </a:r>
          </a:p>
          <a:p>
            <a:pPr>
              <a:buNone/>
            </a:pPr>
            <a:endParaRPr lang="es-CO" dirty="0" smtClean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4294967295"/>
          </p:nvPr>
        </p:nvSpPr>
        <p:spPr>
          <a:xfrm>
            <a:off x="5105400" y="692150"/>
            <a:ext cx="4038600" cy="5662613"/>
          </a:xfrm>
        </p:spPr>
        <p:txBody>
          <a:bodyPr/>
          <a:lstStyle/>
          <a:p>
            <a:pPr algn="ctr"/>
            <a:endParaRPr lang="es-CO" sz="4000" dirty="0" smtClean="0"/>
          </a:p>
          <a:p>
            <a:pPr algn="ctr"/>
            <a:r>
              <a:rPr lang="es-CO" sz="4000" dirty="0" smtClean="0"/>
              <a:t>FIN</a:t>
            </a:r>
            <a:endParaRPr lang="es-CO" dirty="0" smtClean="0"/>
          </a:p>
          <a:p>
            <a:pPr algn="ctr">
              <a:buNone/>
            </a:pPr>
            <a:endParaRPr lang="es-CO" dirty="0" smtClean="0"/>
          </a:p>
          <a:p>
            <a:pPr algn="ctr">
              <a:buNone/>
            </a:pPr>
            <a:r>
              <a:rPr lang="es-CO" dirty="0" smtClean="0"/>
              <a:t>Apoyo y herramienta virtual para el aprendizaje  en la educación tradicional.</a:t>
            </a:r>
            <a:endParaRPr lang="es-CO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317200"/>
          </a:xfrm>
        </p:spPr>
        <p:txBody>
          <a:bodyPr>
            <a:normAutofit fontScale="90000"/>
          </a:bodyPr>
          <a:lstStyle/>
          <a:p>
            <a:pPr algn="ctr"/>
            <a:r>
              <a:rPr lang="es-CO" dirty="0" smtClean="0"/>
              <a:t>Los </a:t>
            </a:r>
            <a:r>
              <a:rPr lang="es-CO" sz="4400" dirty="0" smtClean="0"/>
              <a:t>AVAS deben proporcionar una oferta educativa flexible, pertinente y de mayor cobertura, donde deben estar presentes: </a:t>
            </a:r>
            <a:br>
              <a:rPr lang="es-CO" sz="4400" dirty="0" smtClean="0"/>
            </a:br>
            <a:r>
              <a:rPr lang="es-CO" sz="4400" dirty="0" smtClean="0"/>
              <a:t>El </a:t>
            </a:r>
            <a:r>
              <a:rPr lang="es-CO" sz="4400" b="1" dirty="0" smtClean="0"/>
              <a:t>Profesor</a:t>
            </a:r>
            <a:r>
              <a:rPr lang="es-CO" sz="4400" dirty="0" smtClean="0"/>
              <a:t> como facilitador y asesor. </a:t>
            </a:r>
            <a:r>
              <a:rPr lang="es-CO" sz="4400" b="1" dirty="0" smtClean="0"/>
              <a:t>Estudiante</a:t>
            </a:r>
            <a:r>
              <a:rPr lang="es-CO" sz="4400" dirty="0" smtClean="0"/>
              <a:t> como actor de cambio</a:t>
            </a:r>
            <a:br>
              <a:rPr lang="es-CO" sz="4400" dirty="0" smtClean="0"/>
            </a:br>
            <a:r>
              <a:rPr lang="es-CO" sz="4400" dirty="0" smtClean="0"/>
              <a:t> y los </a:t>
            </a:r>
            <a:r>
              <a:rPr lang="es-CO" sz="4400" b="1" dirty="0" smtClean="0"/>
              <a:t>conocimientos tecnológicos</a:t>
            </a:r>
            <a:r>
              <a:rPr lang="es-CO" sz="4400" dirty="0" smtClean="0"/>
              <a:t>.</a:t>
            </a:r>
            <a:br>
              <a:rPr lang="es-CO" sz="4400" dirty="0" smtClean="0"/>
            </a:br>
            <a:r>
              <a:rPr lang="es-CO" sz="4400" dirty="0" smtClean="0"/>
              <a:t>“En los AVAS no es trasladar el aula física a un aula virtual” </a:t>
            </a:r>
            <a:endParaRPr lang="es-CO" sz="4400" dirty="0"/>
          </a:p>
        </p:txBody>
      </p:sp>
    </p:spTree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ELEMENTOS DE LOS AVAS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CO" sz="3200" dirty="0" smtClean="0"/>
          </a:p>
          <a:p>
            <a:r>
              <a:rPr lang="es-CO" sz="3200" dirty="0" smtClean="0"/>
              <a:t>USUARIOS: Actores del proceso.</a:t>
            </a:r>
          </a:p>
          <a:p>
            <a:r>
              <a:rPr lang="es-CO" sz="3200" dirty="0" smtClean="0"/>
              <a:t>CURRICULO: Contenidos, sustento del programa de estudio.</a:t>
            </a:r>
          </a:p>
          <a:p>
            <a:r>
              <a:rPr lang="es-CO" sz="3200" dirty="0" smtClean="0"/>
              <a:t>ESPECIALISTAS: Docentes especialistas, pedagogos, diseñadores, entre otros.</a:t>
            </a:r>
          </a:p>
          <a:p>
            <a:r>
              <a:rPr lang="es-CO" sz="3200" dirty="0" smtClean="0"/>
              <a:t>ACCESO: Infraestructura y conectividad.</a:t>
            </a:r>
            <a:endParaRPr lang="es-CO" sz="3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ENTORNOS DE UN AVA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sz="2000" dirty="0" smtClean="0"/>
              <a:t>CONOCIMIENTO: Basado en el elemento del currículo y objeto del aprendizaje.</a:t>
            </a:r>
          </a:p>
          <a:p>
            <a:endParaRPr lang="es-CO" sz="2000" dirty="0" smtClean="0"/>
          </a:p>
          <a:p>
            <a:r>
              <a:rPr lang="es-CO" sz="2000" dirty="0" smtClean="0"/>
              <a:t>COLABORACIÓN: Interacción y retroalimentación.</a:t>
            </a:r>
          </a:p>
          <a:p>
            <a:pPr>
              <a:buNone/>
            </a:pPr>
            <a:endParaRPr lang="es-CO" sz="2000" dirty="0" smtClean="0"/>
          </a:p>
          <a:p>
            <a:r>
              <a:rPr lang="es-CO" sz="2000" dirty="0" smtClean="0"/>
              <a:t>ASESORIA: Actividad mas personalizada entre el estudiante  y el facilitador.</a:t>
            </a:r>
          </a:p>
          <a:p>
            <a:pPr>
              <a:buNone/>
            </a:pPr>
            <a:endParaRPr lang="es-CO" sz="2000" dirty="0" smtClean="0"/>
          </a:p>
          <a:p>
            <a:r>
              <a:rPr lang="es-CO" sz="2000" dirty="0" smtClean="0"/>
              <a:t>EXPERIMENTACIÓN: Para complementar los contenidos.</a:t>
            </a:r>
          </a:p>
          <a:p>
            <a:pPr>
              <a:buNone/>
            </a:pPr>
            <a:endParaRPr lang="es-CO" sz="2000" dirty="0" smtClean="0"/>
          </a:p>
          <a:p>
            <a:r>
              <a:rPr lang="es-CO" sz="2000" dirty="0" smtClean="0"/>
              <a:t>GESTIÓN: Trámites escolares, certificados, historial, etc.</a:t>
            </a:r>
          </a:p>
          <a:p>
            <a:pPr>
              <a:buNone/>
            </a:pPr>
            <a:endParaRPr lang="es-CO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dirty="0" smtClean="0"/>
              <a:t>ELEMENTOS PARA LA CREACIÓN DE UN AVA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PLANEACIÓN: se define el programa a desarrollar, objetivos, materiales, entre otros.</a:t>
            </a:r>
          </a:p>
          <a:p>
            <a:endParaRPr lang="es-CO" dirty="0" smtClean="0"/>
          </a:p>
          <a:p>
            <a:r>
              <a:rPr lang="es-CO" dirty="0" smtClean="0"/>
              <a:t>DISEÑO:  desarrollo de los entornos y la producción de los contenidos digitales.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smtClean="0"/>
              <a:t>OPERACIÓN: donde convergen todos los entornos del AVA.</a:t>
            </a:r>
          </a:p>
          <a:p>
            <a:pPr>
              <a:buNone/>
            </a:pPr>
            <a:r>
              <a:rPr lang="es-CO" dirty="0" smtClean="0"/>
              <a:t>   </a:t>
            </a:r>
            <a:endParaRPr lang="es-CO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ASPECTOS PARA EL DISEÑO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O" sz="2000" b="1" dirty="0" smtClean="0"/>
              <a:t>OBJETIVO:  </a:t>
            </a:r>
            <a:r>
              <a:rPr lang="es-CO" sz="2000" dirty="0" smtClean="0"/>
              <a:t>analizar procesos cognitivos de aprendizaje para desarrollar un modelo adecuado de los AVAS.</a:t>
            </a:r>
            <a:endParaRPr lang="es-CO" sz="2000" b="1" dirty="0" smtClean="0"/>
          </a:p>
          <a:p>
            <a:pPr algn="just"/>
            <a:endParaRPr lang="es-CO" sz="2000" b="1" dirty="0" smtClean="0"/>
          </a:p>
          <a:p>
            <a:pPr algn="just"/>
            <a:r>
              <a:rPr lang="es-CO" sz="2000" b="1" dirty="0" smtClean="0"/>
              <a:t>Requerimientos de dominio</a:t>
            </a:r>
            <a:r>
              <a:rPr lang="es-CO" sz="2000" dirty="0" smtClean="0"/>
              <a:t>: conocimientos, los cuales son dados por expertos en el tema.</a:t>
            </a:r>
          </a:p>
          <a:p>
            <a:pPr algn="just"/>
            <a:endParaRPr lang="es-CO" sz="2000" dirty="0" smtClean="0"/>
          </a:p>
          <a:p>
            <a:pPr algn="just"/>
            <a:r>
              <a:rPr lang="es-CO" sz="2000" b="1" dirty="0" smtClean="0"/>
              <a:t>Requerimientos Psicopedagógicos</a:t>
            </a:r>
            <a:r>
              <a:rPr lang="es-CO" sz="2000" dirty="0" smtClean="0"/>
              <a:t>: forma del aprendizaje dados por expertos educadores.</a:t>
            </a:r>
          </a:p>
          <a:p>
            <a:pPr algn="just"/>
            <a:endParaRPr lang="es-CO" sz="2000" dirty="0" smtClean="0"/>
          </a:p>
          <a:p>
            <a:pPr algn="just"/>
            <a:r>
              <a:rPr lang="es-CO" sz="2000" b="1" dirty="0" smtClean="0"/>
              <a:t>Requerimientos de Interface</a:t>
            </a:r>
            <a:r>
              <a:rPr lang="es-CO" sz="2000" dirty="0" smtClean="0"/>
              <a:t>: facilidad y manejo del proceso. Dados por expertos en Interface.</a:t>
            </a:r>
          </a:p>
          <a:p>
            <a:endParaRPr lang="es-CO" sz="2000" dirty="0" smtClean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>
            <a:normAutofit fontScale="90000"/>
          </a:bodyPr>
          <a:lstStyle/>
          <a:p>
            <a:pPr algn="ctr"/>
            <a:r>
              <a:rPr lang="es-CO" sz="4400" dirty="0" smtClean="0"/>
              <a:t>El aprendizaje según Piaget, se da por un proceso denominado equilibración, motivada por una situación de desequilibrio la cual comprende dos </a:t>
            </a:r>
            <a:r>
              <a:rPr lang="es-CO" sz="4900" dirty="0" smtClean="0"/>
              <a:t>procesos complementarios:</a:t>
            </a:r>
            <a:br>
              <a:rPr lang="es-CO" sz="4900" dirty="0" smtClean="0"/>
            </a:br>
            <a:r>
              <a:rPr lang="es-CO" sz="4400" b="1" dirty="0" smtClean="0"/>
              <a:t>ASIMILACIÓN</a:t>
            </a:r>
            <a:r>
              <a:rPr lang="es-CO" sz="4400" dirty="0" smtClean="0"/>
              <a:t>: Interpretación de los conceptos.</a:t>
            </a:r>
            <a:br>
              <a:rPr lang="es-CO" sz="4400" dirty="0" smtClean="0"/>
            </a:br>
            <a:r>
              <a:rPr lang="es-CO" sz="4400" b="1" dirty="0" smtClean="0"/>
              <a:t>ACOMODACIÓN</a:t>
            </a:r>
            <a:r>
              <a:rPr lang="es-CO" sz="4400" dirty="0" smtClean="0"/>
              <a:t>: Cambio estructural del pensamiento</a:t>
            </a:r>
            <a:r>
              <a:rPr lang="es-CO" dirty="0" smtClean="0"/>
              <a:t>.</a:t>
            </a:r>
            <a:endParaRPr lang="es-CO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CO" sz="4000" dirty="0" smtClean="0"/>
              <a:t>CONDICIONES GENERALES PARA EL APRENDIZAJE</a:t>
            </a:r>
            <a:endParaRPr lang="es-CO" sz="40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s-CO" dirty="0" smtClean="0"/>
              <a:t>PERSONALIZADO</a:t>
            </a:r>
            <a:endParaRPr lang="es-CO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es-CO" dirty="0" smtClean="0"/>
              <a:t>VIRTUAL</a:t>
            </a:r>
            <a:endParaRPr lang="es-CO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CO" dirty="0" smtClean="0"/>
              <a:t>MATERIALES DIDACTICOS: libros, revistas, apuntes, etc.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smtClean="0"/>
              <a:t>CONTEXTO NATURAL: encuentro entre el individuo y su entorno.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smtClean="0"/>
              <a:t>COMUNICACIÓN: directa o interacción personal, comunicación oral.</a:t>
            </a:r>
            <a:endParaRPr lang="es-CO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es-CO" dirty="0" smtClean="0"/>
              <a:t>MATERIALES DIDACTICOS: sitios web, libros electrónicos, etc.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smtClean="0"/>
              <a:t>CONTEXTO NATURAL: realidad virtual, simuladores, videos, etc.</a:t>
            </a:r>
          </a:p>
          <a:p>
            <a:pPr>
              <a:buNone/>
            </a:pPr>
            <a:endParaRPr lang="es-CO" dirty="0" smtClean="0"/>
          </a:p>
          <a:p>
            <a:r>
              <a:rPr lang="es-CO" dirty="0" smtClean="0"/>
              <a:t>COMUNICACIÓN: correo electrónico, grupo de discusión, comunicación escrita.</a:t>
            </a:r>
            <a:endParaRPr lang="es-CO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  <p:bldP spid="4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359</Words>
  <Application>Microsoft Office PowerPoint</Application>
  <PresentationFormat>Presentación en pantalla (4:3)</PresentationFormat>
  <Paragraphs>59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Flujo</vt:lpstr>
      <vt:lpstr>Diapositiva 1</vt:lpstr>
      <vt:lpstr>Diapositiva 2</vt:lpstr>
      <vt:lpstr>Los AVAS deben proporcionar una oferta educativa flexible, pertinente y de mayor cobertura, donde deben estar presentes:  El Profesor como facilitador y asesor. Estudiante como actor de cambio  y los conocimientos tecnológicos. “En los AVAS no es trasladar el aula física a un aula virtual” </vt:lpstr>
      <vt:lpstr>ELEMENTOS DE LOS AVAS</vt:lpstr>
      <vt:lpstr>ENTORNOS DE UN AVA</vt:lpstr>
      <vt:lpstr>ELEMENTOS PARA LA CREACIÓN DE UN AVA</vt:lpstr>
      <vt:lpstr>ASPECTOS PARA EL DISEÑO</vt:lpstr>
      <vt:lpstr>El aprendizaje según Piaget, se da por un proceso denominado equilibración, motivada por una situación de desequilibrio la cual comprende dos procesos complementarios: ASIMILACIÓN: Interpretación de los conceptos. ACOMODACIÓN: Cambio estructural del pensamiento.</vt:lpstr>
      <vt:lpstr>CONDICIONES GENERALES PARA EL APRENDIZAJE</vt:lpstr>
      <vt:lpstr> Un Ambiente Virtual de Aprendizaje es el conjunto de entornos de interacción, sincrónica y asincrónica, donde, con base en un programa curricular, se lleva a cabo el proceso enseñanza-aprendizaje, a través de un sistema de administración de aprendizaje.    “EL ÉXITO DE UN AVA DEPENDE DE LA CONFIANZA, INTERACCIÓN, ACCESIBILIDAD Y MOTIVACIÓN.”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Edwin</dc:creator>
  <cp:lastModifiedBy>Marco Arguedas</cp:lastModifiedBy>
  <cp:revision>13</cp:revision>
  <dcterms:created xsi:type="dcterms:W3CDTF">2010-07-20T20:20:36Z</dcterms:created>
  <dcterms:modified xsi:type="dcterms:W3CDTF">2011-11-24T08:54:28Z</dcterms:modified>
</cp:coreProperties>
</file>